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0000800000000000000" pitchFamily="2" charset="-120"/>
      <p:bold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Montserrat Light" panose="00000400000000000000" pitchFamily="2" charset="0"/>
      <p:regular r:id="rId18"/>
    </p:embeddedFont>
    <p:embeddedFont>
      <p:font typeface="Source Sans 3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032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719388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49210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Analysis of 3,900 Customer Transactions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139928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Tools: Python | </a:t>
            </a:r>
            <a:r>
              <a:rPr lang="en-US" sz="1900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Server Express (SSMS)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Power BI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803" y="936188"/>
            <a:ext cx="6612493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Recommendations &amp; Conclusion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03" y="1740694"/>
            <a:ext cx="1066205" cy="12795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2248" y="1953935"/>
            <a:ext cx="3545086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Promote Subscription Plans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512248" y="2384584"/>
            <a:ext cx="637174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Increase customer lifetime value and recurring revenue.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03" y="3020258"/>
            <a:ext cx="1066205" cy="12795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2248" y="3233499"/>
            <a:ext cx="3518654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Introduce Loyalty Programs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12248" y="3664148"/>
            <a:ext cx="637174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and retain valuable returning and loyal customers.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803" y="4299823"/>
            <a:ext cx="1066205" cy="14967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2248" y="4513064"/>
            <a:ext cx="351139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Optimize Discount Strategy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512248" y="4943713"/>
            <a:ext cx="6371749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Strategically apply discounts to maximize sales and profitability for specific products.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803" y="5796558"/>
            <a:ext cx="1066205" cy="14967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2248" y="6009799"/>
            <a:ext cx="4580096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Focus on High-Performing Products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12248" y="6440448"/>
            <a:ext cx="6371749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Invest in and market top-rated products that drive customer satisfaction.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12113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Overview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50198" y="1643182"/>
            <a:ext cx="7416403" cy="1793558"/>
          </a:xfrm>
          <a:prstGeom prst="roundRect">
            <a:avLst>
              <a:gd name="adj" fmla="val 815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9718" y="1643182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6718935" y="1920478"/>
            <a:ext cx="556248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Analyze Customer Shopping Behavior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718935" y="2419112"/>
            <a:ext cx="677037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dive into transaction data to identify key trends and patterns in customer interactions.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198" y="3683556"/>
            <a:ext cx="7416403" cy="1793558"/>
          </a:xfrm>
          <a:prstGeom prst="roundRect">
            <a:avLst>
              <a:gd name="adj" fmla="val 815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319718" y="3683556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0" name="Text 7"/>
          <p:cNvSpPr/>
          <p:nvPr/>
        </p:nvSpPr>
        <p:spPr>
          <a:xfrm>
            <a:off x="6718935" y="3960852"/>
            <a:ext cx="668071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Understand Spending Patterns &amp; Preferences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718935" y="4459486"/>
            <a:ext cx="677037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 what customers buy, how much they spend, and their preferred shopping methods.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198" y="5723930"/>
            <a:ext cx="7416403" cy="1793558"/>
          </a:xfrm>
          <a:prstGeom prst="roundRect">
            <a:avLst>
              <a:gd name="adj" fmla="val 815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19718" y="5723930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6718935" y="6001226"/>
            <a:ext cx="592693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 Data-Driven Business Decisions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718935" y="6499860"/>
            <a:ext cx="677037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actionable insights to optimize marketing, product development, and operational strategies.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5316" y="666988"/>
            <a:ext cx="4410194" cy="551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 Summary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335316" y="1800225"/>
            <a:ext cx="3427214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Records: 3,900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35316" y="2248853"/>
            <a:ext cx="3427214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Columns: 18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35316" y="2830830"/>
            <a:ext cx="3427214" cy="181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analysis is based on a comprehensive dataset of nearly 4,000 customer transactions, providing a robust foundation for insights.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61890" y="1824514"/>
            <a:ext cx="292619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Data Categories</a:t>
            </a:r>
            <a:endParaRPr lang="en-US" sz="2150" dirty="0"/>
          </a:p>
        </p:txBody>
      </p:sp>
      <p:sp>
        <p:nvSpPr>
          <p:cNvPr id="8" name="Shape 5"/>
          <p:cNvSpPr/>
          <p:nvPr/>
        </p:nvSpPr>
        <p:spPr>
          <a:xfrm>
            <a:off x="10361890" y="2441734"/>
            <a:ext cx="970240" cy="1455301"/>
          </a:xfrm>
          <a:prstGeom prst="roundRect">
            <a:avLst>
              <a:gd name="adj" fmla="val 360006"/>
            </a:avLst>
          </a:prstGeom>
          <a:solidFill>
            <a:srgbClr val="F2EEE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5143" y="2987516"/>
            <a:ext cx="363736" cy="36373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574661" y="2684264"/>
            <a:ext cx="2214443" cy="727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10361890" y="4139565"/>
            <a:ext cx="970240" cy="1455301"/>
          </a:xfrm>
          <a:prstGeom prst="roundRect">
            <a:avLst>
              <a:gd name="adj" fmla="val 360006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5143" y="4685348"/>
            <a:ext cx="363736" cy="3637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574661" y="4382095"/>
            <a:ext cx="2214443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Details</a:t>
            </a:r>
            <a:endParaRPr lang="en-US" sz="1900" dirty="0"/>
          </a:p>
        </p:txBody>
      </p:sp>
      <p:sp>
        <p:nvSpPr>
          <p:cNvPr id="14" name="Shape 9"/>
          <p:cNvSpPr/>
          <p:nvPr/>
        </p:nvSpPr>
        <p:spPr>
          <a:xfrm>
            <a:off x="10361890" y="5837396"/>
            <a:ext cx="970240" cy="1455301"/>
          </a:xfrm>
          <a:prstGeom prst="roundRect">
            <a:avLst>
              <a:gd name="adj" fmla="val 360006"/>
            </a:avLst>
          </a:prstGeom>
          <a:solidFill>
            <a:srgbClr val="F2EEEE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5143" y="6383179"/>
            <a:ext cx="363736" cy="36373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1574661" y="6079927"/>
            <a:ext cx="2214443" cy="363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Shopping Behavior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7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78042" y="3251121"/>
            <a:ext cx="5985272" cy="461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Preparation using Python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1478042" y="4016931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1478042" y="4339114"/>
            <a:ext cx="573559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6" name="Text 3"/>
          <p:cNvSpPr/>
          <p:nvPr/>
        </p:nvSpPr>
        <p:spPr>
          <a:xfrm>
            <a:off x="1478042" y="4486275"/>
            <a:ext cx="318587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Loading with Pandas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478042" y="4896445"/>
            <a:ext cx="5735598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Efficiently ingested raw transaction data into Python using the Pandas library for initial processing.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16641" y="4016931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6641" y="4339114"/>
            <a:ext cx="573559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0" name="Text 7"/>
          <p:cNvSpPr/>
          <p:nvPr/>
        </p:nvSpPr>
        <p:spPr>
          <a:xfrm>
            <a:off x="7416641" y="4486275"/>
            <a:ext cx="4034552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Handling Missing Review Ratings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416641" y="4896445"/>
            <a:ext cx="5735598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strategies to address and impute missing values in customer review ratings to ensure data completeness.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478042" y="5860494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478042" y="6182677"/>
            <a:ext cx="573559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1478042" y="6329839"/>
            <a:ext cx="452997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Column Standardization (snake_case)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478042" y="6740009"/>
            <a:ext cx="5735598" cy="624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Standardized column names to </a:t>
            </a:r>
            <a:r>
              <a:rPr lang="en-US" sz="15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improved readability and consistency across the dataset.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16641" y="5860494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6641" y="6182677"/>
            <a:ext cx="5735598" cy="2286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641" y="6329839"/>
            <a:ext cx="316301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Ensured Data Consistency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416641" y="6740009"/>
            <a:ext cx="5735598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Performed rigorous checks and transformations to maintain the integrity and accuracy of the dataset.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607" y="704255"/>
            <a:ext cx="3941921" cy="457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Engineering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191607" y="1464350"/>
            <a:ext cx="7733586" cy="604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Transforming raw data into meaningful features to enhance model performance and uncover deeper insights.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1607" y="2295287"/>
            <a:ext cx="3766066" cy="2808446"/>
          </a:xfrm>
          <a:prstGeom prst="roundRect">
            <a:avLst>
              <a:gd name="adj" fmla="val 1076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6393061" y="2496741"/>
            <a:ext cx="604480" cy="604480"/>
          </a:xfrm>
          <a:prstGeom prst="roundRect">
            <a:avLst>
              <a:gd name="adj" fmla="val 15125539"/>
            </a:avLst>
          </a:prstGeom>
          <a:solidFill>
            <a:srgbClr val="2D2E3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9272" y="2662952"/>
            <a:ext cx="271939" cy="2719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3061" y="3302675"/>
            <a:ext cx="336315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Created 'age_group' Column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6393061" y="3995738"/>
            <a:ext cx="3363158" cy="906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Segmented customers into distinct age brackets to analyze age-specific shopping trends.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10159127" y="2295287"/>
            <a:ext cx="3766066" cy="2808446"/>
          </a:xfrm>
          <a:prstGeom prst="roundRect">
            <a:avLst>
              <a:gd name="adj" fmla="val 1076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10360581" y="2496741"/>
            <a:ext cx="604480" cy="604480"/>
          </a:xfrm>
          <a:prstGeom prst="roundRect">
            <a:avLst>
              <a:gd name="adj" fmla="val 15125539"/>
            </a:avLst>
          </a:prstGeom>
          <a:solidFill>
            <a:srgbClr val="2D2E3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6792" y="2662952"/>
            <a:ext cx="271939" cy="27193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60581" y="3302675"/>
            <a:ext cx="336315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Calculated Purchase Frequency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0360581" y="3995738"/>
            <a:ext cx="3363158" cy="906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Derived a metric to understand how often customers make purchases, aiding in loyalty assessment.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191607" y="5305187"/>
            <a:ext cx="7733586" cy="2220158"/>
          </a:xfrm>
          <a:prstGeom prst="roundRect">
            <a:avLst>
              <a:gd name="adj" fmla="val 1361"/>
            </a:avLst>
          </a:prstGeom>
          <a:solidFill>
            <a:srgbClr val="F2EEEE"/>
          </a:solidFill>
          <a:ln/>
        </p:spPr>
      </p:sp>
      <p:sp>
        <p:nvSpPr>
          <p:cNvPr id="16" name="Shape 11"/>
          <p:cNvSpPr/>
          <p:nvPr/>
        </p:nvSpPr>
        <p:spPr>
          <a:xfrm>
            <a:off x="6393061" y="5506641"/>
            <a:ext cx="604480" cy="604480"/>
          </a:xfrm>
          <a:prstGeom prst="roundRect">
            <a:avLst>
              <a:gd name="adj" fmla="val 15125539"/>
            </a:avLst>
          </a:prstGeom>
          <a:solidFill>
            <a:srgbClr val="2D2E34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9272" y="5672852"/>
            <a:ext cx="271939" cy="27193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93061" y="6312575"/>
            <a:ext cx="5079087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Removed Redundant Promo Code Feature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6393061" y="6719530"/>
            <a:ext cx="7330678" cy="604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Eliminated features that did not contribute significant value, streamlining the dataset for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71124"/>
            <a:ext cx="497038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 Integration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63798" y="2302193"/>
            <a:ext cx="7416403" cy="4556165"/>
          </a:xfrm>
          <a:prstGeom prst="roundRect">
            <a:avLst>
              <a:gd name="adj" fmla="val 813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863798" y="2302193"/>
            <a:ext cx="3708202" cy="2823567"/>
          </a:xfrm>
          <a:prstGeom prst="roundRect">
            <a:avLst>
              <a:gd name="adj" fmla="val 1311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110615" y="2549009"/>
            <a:ext cx="321456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Cleaned Data Stored in SQL Server Express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0615" y="3398282"/>
            <a:ext cx="3214568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Post-Python processing, the refined dataset was securely uploaded to </a:t>
            </a:r>
            <a:r>
              <a:rPr lang="en-US" sz="1900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Server Express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572000" y="2302193"/>
            <a:ext cx="3708202" cy="2823567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2302193"/>
            <a:ext cx="30480" cy="2823567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10" name="Text 7"/>
          <p:cNvSpPr/>
          <p:nvPr/>
        </p:nvSpPr>
        <p:spPr>
          <a:xfrm>
            <a:off x="4818817" y="2549009"/>
            <a:ext cx="321456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Queries Executed Using SSMS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18817" y="3398282"/>
            <a:ext cx="3214568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Leveraged </a:t>
            </a:r>
            <a:r>
              <a:rPr lang="en-US" sz="1900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SQL Server Management Studio (SSMS)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executing complex queries and data retrieval.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3798" y="5125760"/>
            <a:ext cx="7416403" cy="1732598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3" name="Shape 10"/>
          <p:cNvSpPr/>
          <p:nvPr/>
        </p:nvSpPr>
        <p:spPr>
          <a:xfrm>
            <a:off x="863798" y="5125760"/>
            <a:ext cx="7416403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14" name="Text 11"/>
          <p:cNvSpPr/>
          <p:nvPr/>
        </p:nvSpPr>
        <p:spPr>
          <a:xfrm>
            <a:off x="1110615" y="5372576"/>
            <a:ext cx="555152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Enabled Structured Business Analysis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10615" y="5871210"/>
            <a:ext cx="692277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SQL database provided a robust framework for structured analysis, ensuring data integrity and accessibility.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5658" y="943808"/>
            <a:ext cx="306050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SQL Business Analysis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505658" y="1488758"/>
            <a:ext cx="8132683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SQL queries to extract critical business insights from the refined dataset.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05658" y="2084784"/>
            <a:ext cx="8132683" cy="1029414"/>
          </a:xfrm>
          <a:prstGeom prst="roundRect">
            <a:avLst>
              <a:gd name="adj" fmla="val 7106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505658" y="2069544"/>
            <a:ext cx="8132683" cy="60960"/>
          </a:xfrm>
          <a:prstGeom prst="roundRect">
            <a:avLst>
              <a:gd name="adj" fmla="val 35553"/>
            </a:avLst>
          </a:prstGeom>
          <a:solidFill>
            <a:srgbClr val="2D2E34"/>
          </a:solidFill>
          <a:ln/>
        </p:spPr>
      </p:sp>
      <p:sp>
        <p:nvSpPr>
          <p:cNvPr id="7" name="Shape 4"/>
          <p:cNvSpPr/>
          <p:nvPr/>
        </p:nvSpPr>
        <p:spPr>
          <a:xfrm>
            <a:off x="4355306" y="1868091"/>
            <a:ext cx="433388" cy="433388"/>
          </a:xfrm>
          <a:prstGeom prst="roundRect">
            <a:avLst>
              <a:gd name="adj" fmla="val 210989"/>
            </a:avLst>
          </a:prstGeom>
          <a:solidFill>
            <a:srgbClr val="2D2E34"/>
          </a:solidFill>
          <a:ln/>
        </p:spPr>
      </p:sp>
      <p:sp>
        <p:nvSpPr>
          <p:cNvPr id="8" name="Text 5"/>
          <p:cNvSpPr/>
          <p:nvPr/>
        </p:nvSpPr>
        <p:spPr>
          <a:xfrm>
            <a:off x="4485323" y="1976438"/>
            <a:ext cx="17335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65321" y="2445901"/>
            <a:ext cx="168485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Revenue by Gender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65321" y="2737723"/>
            <a:ext cx="7813358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Analyzed purchasing power and preferences across different gender demographics.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505658" y="3475315"/>
            <a:ext cx="8132683" cy="1029414"/>
          </a:xfrm>
          <a:prstGeom prst="roundRect">
            <a:avLst>
              <a:gd name="adj" fmla="val 7106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505658" y="3460075"/>
            <a:ext cx="8132683" cy="60960"/>
          </a:xfrm>
          <a:prstGeom prst="roundRect">
            <a:avLst>
              <a:gd name="adj" fmla="val 35553"/>
            </a:avLst>
          </a:prstGeom>
          <a:solidFill>
            <a:srgbClr val="2D2E34"/>
          </a:solidFill>
          <a:ln/>
        </p:spPr>
      </p:sp>
      <p:sp>
        <p:nvSpPr>
          <p:cNvPr id="13" name="Shape 10"/>
          <p:cNvSpPr/>
          <p:nvPr/>
        </p:nvSpPr>
        <p:spPr>
          <a:xfrm>
            <a:off x="4355306" y="3258622"/>
            <a:ext cx="433388" cy="433388"/>
          </a:xfrm>
          <a:prstGeom prst="roundRect">
            <a:avLst>
              <a:gd name="adj" fmla="val 210989"/>
            </a:avLst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4485323" y="3366968"/>
            <a:ext cx="17335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65321" y="3836432"/>
            <a:ext cx="275165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Subscribers vs. Non-Subscribers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65321" y="4128254"/>
            <a:ext cx="7813358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Compared spending habits and loyalty between subscribed and non-subscribed customer segments.</a:t>
            </a:r>
            <a:endParaRPr lang="en-US" sz="1100" dirty="0"/>
          </a:p>
        </p:txBody>
      </p:sp>
      <p:sp>
        <p:nvSpPr>
          <p:cNvPr id="17" name="Shape 14"/>
          <p:cNvSpPr/>
          <p:nvPr/>
        </p:nvSpPr>
        <p:spPr>
          <a:xfrm>
            <a:off x="505658" y="4865846"/>
            <a:ext cx="8132683" cy="1029414"/>
          </a:xfrm>
          <a:prstGeom prst="roundRect">
            <a:avLst>
              <a:gd name="adj" fmla="val 7106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505658" y="4850606"/>
            <a:ext cx="8132683" cy="60960"/>
          </a:xfrm>
          <a:prstGeom prst="roundRect">
            <a:avLst>
              <a:gd name="adj" fmla="val 35553"/>
            </a:avLst>
          </a:prstGeom>
          <a:solidFill>
            <a:srgbClr val="2D2E34"/>
          </a:solidFill>
          <a:ln/>
        </p:spPr>
      </p:sp>
      <p:sp>
        <p:nvSpPr>
          <p:cNvPr id="19" name="Shape 16"/>
          <p:cNvSpPr/>
          <p:nvPr/>
        </p:nvSpPr>
        <p:spPr>
          <a:xfrm>
            <a:off x="4355306" y="4649153"/>
            <a:ext cx="433388" cy="433388"/>
          </a:xfrm>
          <a:prstGeom prst="roundRect">
            <a:avLst>
              <a:gd name="adj" fmla="val 210989"/>
            </a:avLst>
          </a:prstGeom>
          <a:solidFill>
            <a:srgbClr val="2D2E34"/>
          </a:solidFill>
          <a:ln/>
        </p:spPr>
      </p:sp>
      <p:sp>
        <p:nvSpPr>
          <p:cNvPr id="20" name="Text 17"/>
          <p:cNvSpPr/>
          <p:nvPr/>
        </p:nvSpPr>
        <p:spPr>
          <a:xfrm>
            <a:off x="4485323" y="4757499"/>
            <a:ext cx="17335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65321" y="5226963"/>
            <a:ext cx="231683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Shipping Type Comparison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665321" y="5518785"/>
            <a:ext cx="7813358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Evaluated the impact of various shipping methods on customer satisfaction and purchase frequency.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505658" y="6256377"/>
            <a:ext cx="8132683" cy="1029414"/>
          </a:xfrm>
          <a:prstGeom prst="roundRect">
            <a:avLst>
              <a:gd name="adj" fmla="val 7106"/>
            </a:avLst>
          </a:prstGeom>
          <a:solidFill>
            <a:srgbClr val="FFFFFF"/>
          </a:solidFill>
          <a:ln/>
        </p:spPr>
      </p:sp>
      <p:sp>
        <p:nvSpPr>
          <p:cNvPr id="24" name="Shape 21"/>
          <p:cNvSpPr/>
          <p:nvPr/>
        </p:nvSpPr>
        <p:spPr>
          <a:xfrm>
            <a:off x="505658" y="6241137"/>
            <a:ext cx="8132683" cy="60960"/>
          </a:xfrm>
          <a:prstGeom prst="roundRect">
            <a:avLst>
              <a:gd name="adj" fmla="val 35553"/>
            </a:avLst>
          </a:prstGeom>
          <a:solidFill>
            <a:srgbClr val="2D2E34"/>
          </a:solidFill>
          <a:ln/>
        </p:spPr>
      </p:sp>
      <p:sp>
        <p:nvSpPr>
          <p:cNvPr id="25" name="Shape 22"/>
          <p:cNvSpPr/>
          <p:nvPr/>
        </p:nvSpPr>
        <p:spPr>
          <a:xfrm>
            <a:off x="4355306" y="6039683"/>
            <a:ext cx="433388" cy="433388"/>
          </a:xfrm>
          <a:prstGeom prst="roundRect">
            <a:avLst>
              <a:gd name="adj" fmla="val 210989"/>
            </a:avLst>
          </a:prstGeom>
          <a:solidFill>
            <a:srgbClr val="2D2E34"/>
          </a:solidFill>
          <a:ln/>
        </p:spPr>
      </p:sp>
      <p:sp>
        <p:nvSpPr>
          <p:cNvPr id="26" name="Text 23"/>
          <p:cNvSpPr/>
          <p:nvPr/>
        </p:nvSpPr>
        <p:spPr>
          <a:xfrm>
            <a:off x="4485323" y="6148030"/>
            <a:ext cx="17335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665321" y="6617494"/>
            <a:ext cx="311312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Revenue Contribution by Age Group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665321" y="6909316"/>
            <a:ext cx="7813358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which age segments drive the most revenue, informing targeted marketing strategies.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58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95513" y="2716887"/>
            <a:ext cx="4890849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Product &amp; Customer Insights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2195513" y="3566517"/>
            <a:ext cx="2571393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Product Discoveries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2195513" y="3997523"/>
            <a:ext cx="4902398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5 Products by Review Rating:</a:t>
            </a: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Identifying products with the highest customer satisfaction.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2195513" y="4594146"/>
            <a:ext cx="4902398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Discount-Dependent Products:</a:t>
            </a: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Pinpointing items that significantly benefit from promotional pricing.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39871" y="3566517"/>
            <a:ext cx="2601278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Segmentation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539871" y="4019788"/>
            <a:ext cx="4902398" cy="1054179"/>
          </a:xfrm>
          <a:prstGeom prst="roundRect">
            <a:avLst>
              <a:gd name="adj" fmla="val 2534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717869" y="4197787"/>
            <a:ext cx="2023467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New Customers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717869" y="4628793"/>
            <a:ext cx="4546402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First-time purchasers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539871" y="5251966"/>
            <a:ext cx="4902398" cy="1054179"/>
          </a:xfrm>
          <a:prstGeom prst="roundRect">
            <a:avLst>
              <a:gd name="adj" fmla="val 2534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7717869" y="5429964"/>
            <a:ext cx="227218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Returning Customers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717869" y="5860971"/>
            <a:ext cx="4546402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Repeat buyers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539871" y="6484144"/>
            <a:ext cx="4902398" cy="1054179"/>
          </a:xfrm>
          <a:prstGeom prst="roundRect">
            <a:avLst>
              <a:gd name="adj" fmla="val 2534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7717869" y="6662142"/>
            <a:ext cx="2023467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Loyal Customers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717869" y="7093148"/>
            <a:ext cx="4546402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Frequent, high-value purchasers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463" y="669608"/>
            <a:ext cx="4742378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Power BI Dashboard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850463" y="1586270"/>
            <a:ext cx="7443073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interactive and dynamic dashboard for real-time business insights.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50463" y="2224087"/>
            <a:ext cx="3600093" cy="3083481"/>
          </a:xfrm>
          <a:prstGeom prst="roundRect">
            <a:avLst>
              <a:gd name="adj" fmla="val 118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11" y="2108835"/>
            <a:ext cx="291584" cy="291584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225" y="5131237"/>
            <a:ext cx="291584" cy="2915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45394" y="2619018"/>
            <a:ext cx="2810232" cy="1035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Interactive Business Dashboard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245394" y="3799880"/>
            <a:ext cx="2810232" cy="1093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a visual, easy-to-understand interface for exploring complex data.</a:t>
            </a:r>
            <a:endParaRPr lang="en-US" sz="1900" dirty="0"/>
          </a:p>
        </p:txBody>
      </p:sp>
      <p:sp>
        <p:nvSpPr>
          <p:cNvPr id="10" name="Shape 5"/>
          <p:cNvSpPr/>
          <p:nvPr/>
        </p:nvSpPr>
        <p:spPr>
          <a:xfrm>
            <a:off x="4693444" y="2224087"/>
            <a:ext cx="3600093" cy="3083481"/>
          </a:xfrm>
          <a:prstGeom prst="roundRect">
            <a:avLst>
              <a:gd name="adj" fmla="val 118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191" y="2108835"/>
            <a:ext cx="291584" cy="291584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205" y="5131237"/>
            <a:ext cx="291584" cy="2915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088374" y="2619018"/>
            <a:ext cx="2810232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Performance Indicators (KPIs)</a:t>
            </a:r>
            <a:endParaRPr lang="en-US" sz="2150" dirty="0"/>
          </a:p>
        </p:txBody>
      </p:sp>
      <p:sp>
        <p:nvSpPr>
          <p:cNvPr id="14" name="Text 7"/>
          <p:cNvSpPr/>
          <p:nvPr/>
        </p:nvSpPr>
        <p:spPr>
          <a:xfrm>
            <a:off x="5088374" y="3454837"/>
            <a:ext cx="2810232" cy="1457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Showcases critical metrics: Total Revenue, Average Ratings, and Purchase Amount.</a:t>
            </a:r>
            <a:endParaRPr lang="en-US" sz="1900" dirty="0"/>
          </a:p>
        </p:txBody>
      </p:sp>
      <p:sp>
        <p:nvSpPr>
          <p:cNvPr id="15" name="Shape 8"/>
          <p:cNvSpPr/>
          <p:nvPr/>
        </p:nvSpPr>
        <p:spPr>
          <a:xfrm>
            <a:off x="850463" y="5550456"/>
            <a:ext cx="7443073" cy="2009537"/>
          </a:xfrm>
          <a:prstGeom prst="roundRect">
            <a:avLst>
              <a:gd name="adj" fmla="val 181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11" y="5435203"/>
            <a:ext cx="291584" cy="291584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205" y="7383661"/>
            <a:ext cx="291584" cy="291584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245394" y="5945386"/>
            <a:ext cx="276129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Dynamic Filters</a:t>
            </a:r>
            <a:endParaRPr lang="en-US" sz="2150" dirty="0"/>
          </a:p>
        </p:txBody>
      </p:sp>
      <p:sp>
        <p:nvSpPr>
          <p:cNvPr id="19" name="Text 10"/>
          <p:cNvSpPr/>
          <p:nvPr/>
        </p:nvSpPr>
        <p:spPr>
          <a:xfrm>
            <a:off x="1245394" y="6436162"/>
            <a:ext cx="6653212" cy="728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Allows users to filter data by Age, Gender, Product Category, and Subscription Status for granular analysis.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619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Source Sans 3</vt:lpstr>
      <vt:lpstr>Consolas</vt:lpstr>
      <vt:lpstr>Montserrat Bold</vt:lpstr>
      <vt:lpstr>Montserrat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ashish sharma</dc:creator>
  <cp:lastModifiedBy>ashish sharma</cp:lastModifiedBy>
  <cp:revision>2</cp:revision>
  <dcterms:created xsi:type="dcterms:W3CDTF">2026-01-22T07:47:51Z</dcterms:created>
  <dcterms:modified xsi:type="dcterms:W3CDTF">2026-01-22T07:59:35Z</dcterms:modified>
</cp:coreProperties>
</file>